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0C831-EF39-4781-9916-C881573C088D}" type="datetimeFigureOut">
              <a:rPr lang="en-CA" smtClean="0"/>
              <a:t>2024-03-04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4716D-4B8B-4CF4-BE21-5E0681A06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975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1594-C88C-4B2A-A4A5-6C1A98F895FA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09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3E18-F0BA-44ED-B2A1-EF032C29415E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E273-1310-45C1-8C18-A54E2E756905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4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0E9-00F4-4C33-A283-28E591680436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09B-0BAF-4E17-B72E-19494F65F87D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4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4955-2027-48C9-97BC-5B59D8ED444F}" type="datetimeyyyy">
              <a:rPr lang="en-US" smtClean="0"/>
              <a:t>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4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5908-2F9E-4899-8370-CAC0AC1B7A80}" type="datetimeyyyy">
              <a:rPr lang="en-US" smtClean="0"/>
              <a:t>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4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A7B86-681C-4875-BC8A-452039656A4B}" type="datetimeyyyy">
              <a:rPr lang="en-US" smtClean="0"/>
              <a:t>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91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BAFD-40D9-45E9-914F-9D1AA5036E03}" type="datetimeyyyy">
              <a:rPr lang="en-US" smtClean="0"/>
              <a:t>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1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8893-F7F3-4D9B-B00F-8C04B182ED5A}" type="datetimeyyyy">
              <a:rPr lang="en-US" smtClean="0"/>
              <a:t>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3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A20C-CACA-42B5-AF71-1BBA4B7E8501}" type="datetimeyyyy">
              <a:rPr lang="en-US" smtClean="0"/>
              <a:t>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AEFF782-004B-4F3D-BD9E-AD2835AD5E58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Internet of Things (IoT) - GENG4300-60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5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28" r:id="rId6"/>
    <p:sldLayoutId id="2147483733" r:id="rId7"/>
    <p:sldLayoutId id="2147483729" r:id="rId8"/>
    <p:sldLayoutId id="2147483730" r:id="rId9"/>
    <p:sldLayoutId id="2147483731" r:id="rId10"/>
    <p:sldLayoutId id="2147483732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D17D5-9F2B-BE7C-6B4E-DFD83FD9C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2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Internet of Things</a:t>
            </a:r>
          </a:p>
        </p:txBody>
      </p:sp>
      <p:pic>
        <p:nvPicPr>
          <p:cNvPr id="117" name="Video 116" descr="Skyscrapers And Location Icons">
            <a:extLst>
              <a:ext uri="{FF2B5EF4-FFF2-40B4-BE49-F238E27FC236}">
                <a16:creationId xmlns:a16="http://schemas.microsoft.com/office/drawing/2014/main" id="{71D587CF-1EE5-90B2-0F21-0D344FDC2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0" r="1" b="1"/>
          <a:stretch/>
        </p:blipFill>
        <p:spPr>
          <a:xfrm>
            <a:off x="550864" y="1472304"/>
            <a:ext cx="6973882" cy="3913393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88344B0-0627-B0D5-4D54-91FE904FF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5520" y="4206240"/>
            <a:ext cx="1765616" cy="188658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Derek Badman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Pat Maynard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Linda George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Noor Pola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356F-16A9-69BD-8E2F-CA88575A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in Industry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876C-4E2F-3028-4354-8A243E32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D1E9-B305-B233-3D37-BB9FA6CC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B35F3-F776-59CF-5A6F-74F70D38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BCD179-993E-9D49-19E5-29B70B47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A4919-42D1-4CC6-8FFB-769F8761FEA3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0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55A-2C36-D18B-FA3F-B712E4D9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4FE8-282A-2CF7-4848-DA7C0744C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E25E2-9BA1-E9EF-28D8-764CE3BA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396D-4A74-5C5D-0504-C663FD5D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052405-3AFA-1C04-5B4E-208FAB30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75F0-203D-41FE-9C7A-B8B5E49BCA97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0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5DB4-77E7-EBCA-FC1E-2DAC5332A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 for IoT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D6D97-EA6B-13F7-F9A2-06FED62FB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en-CA" dirty="0"/>
              <a:t>IoT is expected to undergo rapid growth to support increased user interface. </a:t>
            </a:r>
            <a:r>
              <a:rPr lang="en-US" dirty="0"/>
              <a:t>To succeed in developing a technology that will continue to make societal impacts and leave a lasting footprint in technological history. IoT will need to focus on the following areas of development: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Graphic 9" descr="Stream">
            <a:extLst>
              <a:ext uri="{FF2B5EF4-FFF2-40B4-BE49-F238E27FC236}">
                <a16:creationId xmlns:a16="http://schemas.microsoft.com/office/drawing/2014/main" id="{AA488DD1-ECDA-8EE3-6F27-8F8CDE6E9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80C96F-C9CB-DB5B-21B8-A897C1E37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8F35F7-7FFE-4C8E-BBBD-BF713B1072BC}" type="datetimeyyyy">
              <a:rPr lang="en-US" smtClean="0"/>
              <a:pPr>
                <a:spcAft>
                  <a:spcPts val="600"/>
                </a:spcAft>
              </a:pPr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46384-4F34-3816-5B5D-A73521AA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Internet of Things (IoT) - GENG4300-60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D09A8-02CC-676C-3813-39ABA26C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1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C5398-4529-49EE-5836-605699DF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Next Steps for IoT</a:t>
            </a:r>
            <a:br>
              <a:rPr lang="en-US" dirty="0"/>
            </a:br>
            <a:r>
              <a:rPr lang="en-US" sz="2800" dirty="0"/>
              <a:t>Security &amp; Regulations</a:t>
            </a:r>
            <a:endParaRPr lang="en-CA" sz="2800" dirty="0"/>
          </a:p>
        </p:txBody>
      </p:sp>
      <p:pic>
        <p:nvPicPr>
          <p:cNvPr id="19" name="Graphic 18" descr="Laptop Secure">
            <a:extLst>
              <a:ext uri="{FF2B5EF4-FFF2-40B4-BE49-F238E27FC236}">
                <a16:creationId xmlns:a16="http://schemas.microsoft.com/office/drawing/2014/main" id="{DF347FBD-B7E9-B750-DE70-A27B8F5D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3" y="88296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7900309-2043-7775-5AF7-C34364BFE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As internet crime increasingly continues to rise (125% in 2021 compared to 2020), cybersecurity and the regulations are an important focus.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IoT developers are expected to incorporate cybersecurity measures such as encryption, certificate-based authentication, and security standardization across platforms.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Developers will be challenged by ensuring the technology and security measures conform to privacy legislation across global jurisdictions.</a:t>
            </a:r>
            <a:endParaRPr lang="en-CA" sz="16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247CC1-BEC8-6288-0826-AFB7F0CE1B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8A6634-C591-44A1-BEB3-C2767FDCCBA5}" type="datetimeyyyy">
              <a:rPr lang="en-US" smtClean="0"/>
              <a:pPr>
                <a:spcAft>
                  <a:spcPts val="600"/>
                </a:spcAft>
              </a:pPr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01650-5985-5E0F-66A5-F61E1F7B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Internet of Things (IoT) - GENG4300-60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18C33-2919-452A-F90B-6C2C2B1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1EFEA-33C9-7B1F-A558-28B88B2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Next Steps for IoT</a:t>
            </a:r>
            <a:br>
              <a:rPr lang="en-US" dirty="0"/>
            </a:br>
            <a:r>
              <a:rPr lang="en-US" sz="2800" dirty="0"/>
              <a:t>Trends in Technology</a:t>
            </a:r>
          </a:p>
        </p:txBody>
      </p:sp>
      <p:pic>
        <p:nvPicPr>
          <p:cNvPr id="16" name="Graphic 15" descr="Business Growth">
            <a:extLst>
              <a:ext uri="{FF2B5EF4-FFF2-40B4-BE49-F238E27FC236}">
                <a16:creationId xmlns:a16="http://schemas.microsoft.com/office/drawing/2014/main" id="{55D708C4-AF0F-B88B-4B5E-BFB1C4AD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3" y="88296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0E88-520B-B3B6-F144-6CF7FC8A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As society evolves, technology is expected to become ever more integrated into the consumer’s daily life.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Internet of Things is expected to expand to a futuristic society that incorporates technology such as smart cities, wearables, and transportation.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Developers are expected to focus much of their attention on ensuring the Internet of Things technology is advanced in a way that can support such a change in global societies.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A79FC-D80A-32D2-E599-8BD7B30D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6440E9-00F4-4C33-A283-28E591680436}" type="datetimeyyyy">
              <a:rPr lang="en-US" smtClean="0"/>
              <a:pPr>
                <a:spcAft>
                  <a:spcPts val="600"/>
                </a:spcAft>
              </a:pPr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7281-886E-EC3C-6897-018DFF82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23D1-99F4-F7A8-7DF7-2993121F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2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52605-A0D9-9A28-7181-2EEC6599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 for IoT</a:t>
            </a:r>
            <a:br>
              <a:rPr lang="en-US" dirty="0"/>
            </a:br>
            <a:r>
              <a:rPr lang="en-US" sz="2800" dirty="0"/>
              <a:t>Market Growth</a:t>
            </a:r>
          </a:p>
        </p:txBody>
      </p:sp>
      <p:pic>
        <p:nvPicPr>
          <p:cNvPr id="21" name="Graphic 20" descr="Group Brainstorm">
            <a:extLst>
              <a:ext uri="{FF2B5EF4-FFF2-40B4-BE49-F238E27FC236}">
                <a16:creationId xmlns:a16="http://schemas.microsoft.com/office/drawing/2014/main" id="{AF05839F-A51C-9E2A-3E07-9B48A8444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3" y="88296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A4E77-490B-3C55-837D-38151192B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It is important for developers to be aware of the differing market needs and industries of the many users of the technology.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Developers will have to implement practical approaches and apply revolutionary techniques to ensure that different industries are accommodated.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There is no doubt that the Internet of Things will have a significant impact on society as a whole.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16199-6561-59FA-31B4-FC732DF1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6440E9-00F4-4C33-A283-28E591680436}" type="datetimeyyyy">
              <a:rPr lang="en-US" smtClean="0"/>
              <a:pPr>
                <a:spcAft>
                  <a:spcPts val="600"/>
                </a:spcAft>
              </a:pPr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62119-A6E4-DE88-A763-5894CAB8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8167-2FAF-6755-13D3-60A06446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6CB8-26B7-CFFF-2D9B-5D70E199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8EAB-DE9A-0722-9C3F-F1AFA0A08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A8D7E-12F5-C2E0-1392-FAD7C363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EB2AB-47DB-6968-15F1-F760B99E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394215-9DB5-9D59-54A6-1770CABD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BDE3-3072-4980-99D9-7A76A56402BD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8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9DAAF-8933-34F2-C126-7075DAB3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6FAFA-6C61-A2ED-D09F-90B83CC0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6D042-4080-6793-C1AE-E49B9CA7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B2597-1F07-62E2-A308-755C09F1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1B046B-782C-2766-D8D2-C0B71702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1D53-5223-42BF-8826-347249C118A4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1634-440C-2785-5703-390D1E40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491" y="2542667"/>
            <a:ext cx="3061018" cy="886333"/>
          </a:xfrm>
        </p:spPr>
        <p:txBody>
          <a:bodyPr/>
          <a:lstStyle/>
          <a:p>
            <a:r>
              <a:rPr lang="en-US" dirty="0"/>
              <a:t>Questions?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58FDB-D0CE-B71E-51BB-57B520BF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0EC4-C177-A47D-2035-BC5D4217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7A3105-1D9F-79B4-882E-A2C7CF3B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69AC-D75B-495F-94F8-60671D769BD3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4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A5C2-A9DF-7036-B6A1-B2BE95A1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79733-FB07-9E81-DFAB-5817ADA7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D3A14-D6D7-E68B-C3DB-551E0702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90448-82EE-E94C-C99B-D8B217CF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0818B4-3908-37C3-C6D2-3CF68C99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C262-A651-4BE7-98C7-52ADAB3F6D0A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5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78CB-DE00-FE8C-5BD7-0EB90A08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What is IoT?!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D67A-08B5-0E2F-FC6D-AF0C35E6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552DB-6739-D045-8DCC-3ED4F36F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B1D32-79A0-45A6-27DF-2FEC0B71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A42AE9-6326-6862-A3AF-2C9910F3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8DD80-7B54-4352-A4D2-984C7F05023B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A16ED-F07B-2491-6C0F-95EA6F24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Experiment!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A8D8-C966-76D4-8FC0-D37CCC5E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kern="1200">
                <a:latin typeface="+mn-lt"/>
                <a:ea typeface="+mn-ea"/>
                <a:cs typeface="+mn-cs"/>
              </a:rPr>
              <a:t>We set out to make a simple IoT cloud-based temperature and humidity monitoring system.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9F71E5-F3F6-4D24-D98D-829140CF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t="14675" r="6811" b="-14675"/>
          <a:stretch/>
        </p:blipFill>
        <p:spPr>
          <a:xfrm>
            <a:off x="6585960" y="1213592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9A87-5AFB-0AE2-ED40-03706DD8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4DB0C-128C-0CE9-9B8D-24C505D4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FA0D34-6670-4E5D-ACCB-73AAE112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EB47-0D62-467D-B35C-4B22365E2C23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5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5A5B0-7899-A42F-08E5-BEEA5CA5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Physical Set-up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97CE-26B0-0D65-77A5-E9D48F342D12}"/>
              </a:ext>
            </a:extLst>
          </p:cNvPr>
          <p:cNvSpPr>
            <a:spLocks/>
          </p:cNvSpPr>
          <p:nvPr/>
        </p:nvSpPr>
        <p:spPr>
          <a:xfrm>
            <a:off x="693700" y="2190658"/>
            <a:ext cx="2272169" cy="1994701"/>
          </a:xfrm>
          <a:prstGeom prst="rect">
            <a:avLst/>
          </a:prstGeom>
        </p:spPr>
        <p:txBody>
          <a:bodyPr/>
          <a:lstStyle/>
          <a:p>
            <a:pPr defTabSz="228600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connected an Arduino MKR 1010 wi-fi-enabled board to a DHT multi-function sensor and a power supply to send the signal to our cloud.</a:t>
            </a:r>
            <a:endParaRPr lang="en-CA" sz="1600" dirty="0"/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560B794-AFE0-A781-97A7-7FCD7C02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0" y="2294804"/>
            <a:ext cx="5349861" cy="3892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 descr="A white box with buttons and red wires&#10;&#10;Description automatically generated">
            <a:extLst>
              <a:ext uri="{FF2B5EF4-FFF2-40B4-BE49-F238E27FC236}">
                <a16:creationId xmlns:a16="http://schemas.microsoft.com/office/drawing/2014/main" id="{CE3B2B6F-278C-8F83-8F5E-89FCBE45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951" y="4397575"/>
            <a:ext cx="2475849" cy="1856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1F1B2C-DF28-7CFA-166E-5220CAEE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2B29002-BB5F-3FBA-4890-FFA47CFA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A9F0CDF-25D7-3886-0B9B-045EB580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5860-F7BD-4527-9D4F-28F68F066900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67F51-8D44-A069-9B49-56AB96B9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46360-608C-3F47-1FF8-F3ABA78D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50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Adding boilerplate code to the board for base functionality was the next step.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used the browser-based IDE provided by Arduino Cloud.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6DD562-2411-D104-41E1-F7E9213F6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7" y="549275"/>
            <a:ext cx="4983296" cy="57610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1720C-32F1-0CBD-E4C0-181863E2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A6381B-467F-93C6-EC30-ED6ED14A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F83D35B-314C-BDAD-3A85-19C0E7D8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A821-775A-4D25-AFB5-D3163D2C1C90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0CC3-9387-21CD-DF77-62A052AE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412B-DA3D-4E83-A792-FD8BB4067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981257" cy="3979625"/>
          </a:xfrm>
        </p:spPr>
        <p:txBody>
          <a:bodyPr/>
          <a:lstStyle/>
          <a:p>
            <a:r>
              <a:rPr lang="en-US" dirty="0"/>
              <a:t>We had VERY high outputs initially. This raised a red flag that something was wrong with our setup.</a:t>
            </a:r>
          </a:p>
          <a:p>
            <a:r>
              <a:rPr lang="en-CA" dirty="0"/>
              <a:t>After some analysis, replacing our sensor was necessary. </a:t>
            </a:r>
          </a:p>
          <a:p>
            <a:pPr lvl="1"/>
            <a:r>
              <a:rPr lang="en-CA" dirty="0"/>
              <a:t>Switched from a DHT11 (Blue)  to a DHT22 (White)</a:t>
            </a:r>
            <a:endParaRPr lang="en-US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15C4CA-9C67-E7F8-88AE-DA60D6A7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6" y="438555"/>
            <a:ext cx="3847253" cy="2885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999A0466-6595-6632-C5A9-2CE3EA63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76615" y="3199129"/>
            <a:ext cx="3307080" cy="2480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D5017-EB61-D386-1C34-25E373A3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661306B-80F4-A5A0-B84D-0B62404E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C1E7E2C-B3E9-BCA5-E0DE-97E371A4C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4BBC-2BC6-4A40-A13E-B3ABA82909DE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9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A7B7A-B58F-1A41-2B4D-7EE683C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Dashboard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F592-78C9-F326-899C-26F886406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549275"/>
            <a:ext cx="4498976" cy="984885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200"/>
              <a:t>The final dashboard was a multi-platform output of our IoT sensor running on the cloud!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E8F249-0D66-DAAF-81EB-15C55160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29" y="2083435"/>
            <a:ext cx="3940082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A screenshot of a device&#10;&#10;Description automatically generated">
            <a:extLst>
              <a:ext uri="{FF2B5EF4-FFF2-40B4-BE49-F238E27FC236}">
                <a16:creationId xmlns:a16="http://schemas.microsoft.com/office/drawing/2014/main" id="{A343BFEF-E302-60A8-AAD6-65F5B573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32" y="2083435"/>
            <a:ext cx="2112645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B89019-88CA-27B5-7A42-6ACE6B33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BE77C7-7998-22A0-BEC6-949E3C93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F50DF22-D5BF-CD97-C694-5516244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9945-DA8B-4EDE-83F2-7F363FC7EF77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BE4C-C20C-279C-24E1-E7B86C74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915" y="200027"/>
            <a:ext cx="3206169" cy="903605"/>
          </a:xfrm>
        </p:spPr>
        <p:txBody>
          <a:bodyPr/>
          <a:lstStyle/>
          <a:p>
            <a:r>
              <a:rPr lang="en-US" dirty="0"/>
              <a:t>Data Export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C5C28-B95C-0FBD-D75A-95FFC7BCB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519" y="4425544"/>
            <a:ext cx="5219001" cy="133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a few days of collecting data, we were able to export a CSV from the cloud to see what we have been gathering.</a:t>
            </a:r>
            <a:endParaRPr lang="en-CA" dirty="0"/>
          </a:p>
        </p:txBody>
      </p:sp>
      <p:pic>
        <p:nvPicPr>
          <p:cNvPr id="5" name="Picture 4" descr="A person holding a clipboard&#10;&#10;Description automatically generated">
            <a:extLst>
              <a:ext uri="{FF2B5EF4-FFF2-40B4-BE49-F238E27FC236}">
                <a16:creationId xmlns:a16="http://schemas.microsoft.com/office/drawing/2014/main" id="{2A13811E-E74B-8FD8-80CD-4021DC20D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77" y="-1629"/>
            <a:ext cx="3770533" cy="6092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64125-C7AE-40BD-26C0-12D2DDB4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1E9EADA-305F-500B-8C15-8A691333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B6D42B-4AFF-D5E4-B0AB-BED2C54C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6867-A0F1-48B3-BB04-AE555741F2C7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6731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629</Words>
  <Application>Microsoft Office PowerPoint</Application>
  <PresentationFormat>Widescreen</PresentationFormat>
  <Paragraphs>92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Sitka Heading</vt:lpstr>
      <vt:lpstr>Source Sans Pro</vt:lpstr>
      <vt:lpstr>3DFloatVTI</vt:lpstr>
      <vt:lpstr>Internet of Things</vt:lpstr>
      <vt:lpstr>Introduction</vt:lpstr>
      <vt:lpstr>What is IoT?!</vt:lpstr>
      <vt:lpstr>Our Experiment!</vt:lpstr>
      <vt:lpstr>Physical Set-up</vt:lpstr>
      <vt:lpstr>Code</vt:lpstr>
      <vt:lpstr>Troubleshooting</vt:lpstr>
      <vt:lpstr>Dashboard</vt:lpstr>
      <vt:lpstr>Data Export</vt:lpstr>
      <vt:lpstr>IoT in Industry</vt:lpstr>
      <vt:lpstr>Security and Implementation</vt:lpstr>
      <vt:lpstr>Next Steps for IoT</vt:lpstr>
      <vt:lpstr>Next Steps for IoT Security &amp; Regulations</vt:lpstr>
      <vt:lpstr>Next Steps for IoT Trends in Technology</vt:lpstr>
      <vt:lpstr>Next Steps for IoT Market Growth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Pat Maynard</dc:creator>
  <cp:lastModifiedBy>Badman, Derek</cp:lastModifiedBy>
  <cp:revision>12</cp:revision>
  <dcterms:created xsi:type="dcterms:W3CDTF">2024-03-03T18:45:26Z</dcterms:created>
  <dcterms:modified xsi:type="dcterms:W3CDTF">2024-03-04T18:06:37Z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3ac890-09a1-47d3-8d04-15427d7fec91_Enabled">
    <vt:lpwstr>true</vt:lpwstr>
  </property>
  <property fmtid="{D5CDD505-2E9C-101B-9397-08002B2CF9AE}" pid="3" name="MSIP_Label_3f3ac890-09a1-47d3-8d04-15427d7fec91_SetDate">
    <vt:lpwstr>2024-03-04T17:50:02Z</vt:lpwstr>
  </property>
  <property fmtid="{D5CDD505-2E9C-101B-9397-08002B2CF9AE}" pid="4" name="MSIP_Label_3f3ac890-09a1-47d3-8d04-15427d7fec91_Method">
    <vt:lpwstr>Standard</vt:lpwstr>
  </property>
  <property fmtid="{D5CDD505-2E9C-101B-9397-08002B2CF9AE}" pid="5" name="MSIP_Label_3f3ac890-09a1-47d3-8d04-15427d7fec91_Name">
    <vt:lpwstr>Internal</vt:lpwstr>
  </property>
  <property fmtid="{D5CDD505-2E9C-101B-9397-08002B2CF9AE}" pid="6" name="MSIP_Label_3f3ac890-09a1-47d3-8d04-15427d7fec91_SiteId">
    <vt:lpwstr>39b77101-99b7-41c9-8d6a-7794b9d48476</vt:lpwstr>
  </property>
  <property fmtid="{D5CDD505-2E9C-101B-9397-08002B2CF9AE}" pid="7" name="MSIP_Label_3f3ac890-09a1-47d3-8d04-15427d7fec91_ActionId">
    <vt:lpwstr>7dc6649c-4e5c-4e3a-9821-5b9930318269</vt:lpwstr>
  </property>
  <property fmtid="{D5CDD505-2E9C-101B-9397-08002B2CF9AE}" pid="8" name="MSIP_Label_3f3ac890-09a1-47d3-8d04-15427d7fec91_ContentBits">
    <vt:lpwstr>0</vt:lpwstr>
  </property>
</Properties>
</file>